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7830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3676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275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153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599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2555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70620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615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6833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3156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217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6143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21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060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44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2955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DD1DC-274A-4829-B18D-53852E578C3C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E49F356-D0F6-47E6-8759-00CA6D720B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750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216861" y="1294166"/>
            <a:ext cx="8915399" cy="2262781"/>
          </a:xfrm>
        </p:spPr>
        <p:txBody>
          <a:bodyPr/>
          <a:lstStyle/>
          <a:p>
            <a:r>
              <a:rPr lang="ro-RO" dirty="0" smtClean="0"/>
              <a:t>Barierele </a:t>
            </a:r>
            <a:r>
              <a:rPr lang="ro-RO" dirty="0"/>
              <a:t>î</a:t>
            </a:r>
            <a:r>
              <a:rPr lang="ro-RO" dirty="0" smtClean="0"/>
              <a:t>n comunicare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705970" y="3725839"/>
            <a:ext cx="9020719" cy="2388359"/>
          </a:xfrm>
        </p:spPr>
        <p:txBody>
          <a:bodyPr>
            <a:normAutofit lnSpcReduction="10000"/>
          </a:bodyPr>
          <a:lstStyle/>
          <a:p>
            <a:r>
              <a:rPr lang="ro-RO" dirty="0"/>
              <a:t>DOMENIUL DE PREGĂTIRE PROFESIONALĂ: ECONOMIC-COMERȚ</a:t>
            </a:r>
          </a:p>
          <a:p>
            <a:r>
              <a:rPr lang="ro-RO" dirty="0"/>
              <a:t>CALIFICAREA : TEHNICIAN ÎN ACTIVITĂȚI ECONOMICE, TEHNICIAN ÎN ADMINISTRAȚIE, TEHNICIAN ACHIZIȚII ȘI CONTRACTĂRI, TEHNICIAN ÎN ACTIVITĂȚI DE COMERȚ </a:t>
            </a:r>
          </a:p>
          <a:p>
            <a:r>
              <a:rPr lang="ro-RO" dirty="0"/>
              <a:t>MODULUL :Etică și comunicare profesională</a:t>
            </a:r>
          </a:p>
          <a:p>
            <a:r>
              <a:rPr lang="ro-RO" dirty="0"/>
              <a:t>Clasa a X-a </a:t>
            </a:r>
          </a:p>
          <a:p>
            <a:r>
              <a:rPr lang="ro-RO" dirty="0" smtClean="0"/>
              <a:t>Prof. </a:t>
            </a:r>
            <a:r>
              <a:rPr lang="ro-RO" dirty="0"/>
              <a:t>P</a:t>
            </a:r>
            <a:r>
              <a:rPr lang="ro-RO" dirty="0" smtClean="0"/>
              <a:t>araschiv </a:t>
            </a:r>
            <a:r>
              <a:rPr lang="ro-RO" dirty="0"/>
              <a:t>D</a:t>
            </a:r>
            <a:r>
              <a:rPr lang="ro-RO" dirty="0" smtClean="0"/>
              <a:t>aniela Carmen</a:t>
            </a: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275" y="4599296"/>
            <a:ext cx="2752725" cy="2258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10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Cuprins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Exerciții de consolidare</a:t>
            </a:r>
          </a:p>
          <a:p>
            <a:r>
              <a:rPr lang="ro-RO" dirty="0" smtClean="0"/>
              <a:t>Bariere de comunicare</a:t>
            </a:r>
          </a:p>
          <a:p>
            <a:r>
              <a:rPr lang="it-IT" dirty="0" smtClean="0"/>
              <a:t>Obstacole în calea unei comunicări profesionale eficiente</a:t>
            </a:r>
            <a:endParaRPr lang="ro-RO" dirty="0" smtClean="0"/>
          </a:p>
          <a:p>
            <a:r>
              <a:rPr lang="ro-RO" dirty="0" smtClean="0"/>
              <a:t>Aplicații</a:t>
            </a: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8325" y="5003735"/>
            <a:ext cx="2733675" cy="1854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20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174057"/>
            <a:ext cx="10515600" cy="1325563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Exerciții de consolidare: comunicarea și ascultarea eficiente</a:t>
            </a:r>
            <a:endParaRPr lang="ro-RO" sz="2800" b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o-RO" dirty="0" smtClean="0"/>
              <a:t>1. </a:t>
            </a:r>
            <a:r>
              <a:rPr lang="ro-RO" b="1" dirty="0" err="1" smtClean="0"/>
              <a:t>Sunteţi</a:t>
            </a:r>
            <a:r>
              <a:rPr lang="ro-RO" b="1" dirty="0" smtClean="0"/>
              <a:t> un bun ascultător</a:t>
            </a:r>
            <a:r>
              <a:rPr lang="ro-RO" dirty="0" smtClean="0"/>
              <a:t>? </a:t>
            </a:r>
            <a:r>
              <a:rPr lang="ro-RO" dirty="0" err="1" smtClean="0"/>
              <a:t>Răspundeţi</a:t>
            </a:r>
            <a:r>
              <a:rPr lang="ro-RO" dirty="0" smtClean="0"/>
              <a:t> cu da sau nu la următoarele întrebări ,motivând </a:t>
            </a:r>
            <a:r>
              <a:rPr lang="ro-RO" dirty="0" err="1" smtClean="0"/>
              <a:t>răspunsuli</a:t>
            </a:r>
            <a:r>
              <a:rPr lang="ro-RO" dirty="0" smtClean="0"/>
              <a:t>: </a:t>
            </a:r>
          </a:p>
          <a:p>
            <a:pPr marL="514350" indent="-514350">
              <a:buAutoNum type="alphaLcPeriod"/>
            </a:pPr>
            <a:r>
              <a:rPr lang="ro-RO" dirty="0" smtClean="0"/>
              <a:t>Într-o încăpere vă </a:t>
            </a:r>
            <a:r>
              <a:rPr lang="ro-RO" dirty="0" err="1" smtClean="0"/>
              <a:t>plasaţi</a:t>
            </a:r>
            <a:r>
              <a:rPr lang="ro-RO" dirty="0" smtClean="0"/>
              <a:t> astfel încât să </a:t>
            </a:r>
            <a:r>
              <a:rPr lang="ro-RO" dirty="0" err="1" smtClean="0"/>
              <a:t>fiţi</a:t>
            </a:r>
            <a:r>
              <a:rPr lang="ro-RO" dirty="0" smtClean="0"/>
              <a:t> sigur că </a:t>
            </a:r>
            <a:r>
              <a:rPr lang="ro-RO" dirty="0" err="1" smtClean="0"/>
              <a:t>veţi</a:t>
            </a:r>
            <a:r>
              <a:rPr lang="ro-RO" dirty="0" smtClean="0"/>
              <a:t> auzi clar? </a:t>
            </a:r>
          </a:p>
          <a:p>
            <a:pPr marL="514350" indent="-514350">
              <a:buAutoNum type="alphaLcPeriod"/>
            </a:pPr>
            <a:r>
              <a:rPr lang="ro-RO" dirty="0" err="1" smtClean="0"/>
              <a:t>Ascultaţi</a:t>
            </a:r>
            <a:r>
              <a:rPr lang="ro-RO" dirty="0" smtClean="0"/>
              <a:t> pentru a vă verifica sentimentele, ideile </a:t>
            </a:r>
            <a:r>
              <a:rPr lang="ro-RO" dirty="0" err="1" smtClean="0"/>
              <a:t>şi</a:t>
            </a:r>
            <a:r>
              <a:rPr lang="ro-RO" dirty="0" smtClean="0"/>
              <a:t> faptele?</a:t>
            </a:r>
          </a:p>
          <a:p>
            <a:pPr marL="514350" indent="-514350">
              <a:buAutoNum type="alphaLcPeriod"/>
            </a:pPr>
            <a:r>
              <a:rPr lang="ro-RO" dirty="0" smtClean="0"/>
              <a:t>Nu </a:t>
            </a:r>
            <a:r>
              <a:rPr lang="ro-RO" dirty="0" err="1" smtClean="0"/>
              <a:t>ţineţi</a:t>
            </a:r>
            <a:r>
              <a:rPr lang="ro-RO" dirty="0" smtClean="0"/>
              <a:t> cont de modul în care arată un vorbitor </a:t>
            </a:r>
            <a:r>
              <a:rPr lang="ro-RO" dirty="0" err="1" smtClean="0"/>
              <a:t>şi</a:t>
            </a:r>
            <a:r>
              <a:rPr lang="ro-RO" dirty="0" smtClean="0"/>
              <a:t> </a:t>
            </a:r>
            <a:r>
              <a:rPr lang="ro-RO" dirty="0" err="1" smtClean="0"/>
              <a:t>sunteţi</a:t>
            </a:r>
            <a:r>
              <a:rPr lang="ro-RO" dirty="0" smtClean="0"/>
              <a:t> atent doar la ideile pe care le prezintă? </a:t>
            </a:r>
          </a:p>
          <a:p>
            <a:pPr marL="514350" indent="-514350">
              <a:buAutoNum type="alphaLcPeriod"/>
            </a:pPr>
            <a:r>
              <a:rPr lang="ro-RO" dirty="0" err="1" smtClean="0"/>
              <a:t>Priviţi</a:t>
            </a:r>
            <a:r>
              <a:rPr lang="ro-RO" dirty="0" smtClean="0"/>
              <a:t> constant către vorbitor si </a:t>
            </a:r>
            <a:r>
              <a:rPr lang="ro-RO" dirty="0" err="1" smtClean="0"/>
              <a:t>ascultaţi</a:t>
            </a:r>
            <a:r>
              <a:rPr lang="ro-RO" dirty="0" smtClean="0"/>
              <a:t> ce spune el? </a:t>
            </a:r>
          </a:p>
          <a:p>
            <a:pPr marL="514350" indent="-514350">
              <a:buAutoNum type="alphaLcPeriod"/>
            </a:pPr>
            <a:r>
              <a:rPr lang="ro-RO" dirty="0" err="1" smtClean="0"/>
              <a:t>Ţineţi</a:t>
            </a:r>
            <a:r>
              <a:rPr lang="ro-RO" dirty="0" smtClean="0"/>
              <a:t> seama de propriile </a:t>
            </a:r>
            <a:r>
              <a:rPr lang="ro-RO" dirty="0" err="1" smtClean="0"/>
              <a:t>concepţii</a:t>
            </a:r>
            <a:r>
              <a:rPr lang="ro-RO" dirty="0" smtClean="0"/>
              <a:t> </a:t>
            </a:r>
            <a:r>
              <a:rPr lang="ro-RO" dirty="0" err="1" smtClean="0"/>
              <a:t>şi</a:t>
            </a:r>
            <a:r>
              <a:rPr lang="ro-RO" dirty="0" smtClean="0"/>
              <a:t> sentimente când </a:t>
            </a:r>
            <a:r>
              <a:rPr lang="ro-RO" dirty="0" err="1" smtClean="0"/>
              <a:t>judecaţi</a:t>
            </a:r>
            <a:r>
              <a:rPr lang="ro-RO" dirty="0" smtClean="0"/>
              <a:t> mesajul celui care </a:t>
            </a:r>
            <a:r>
              <a:rPr lang="ro-RO" dirty="0" err="1" smtClean="0"/>
              <a:t>vorbeşte</a:t>
            </a:r>
            <a:r>
              <a:rPr lang="ro-RO" dirty="0" smtClean="0"/>
              <a:t>?</a:t>
            </a:r>
          </a:p>
          <a:p>
            <a:pPr marL="514350" indent="-514350">
              <a:buAutoNum type="alphaLcPeriod"/>
            </a:pPr>
            <a:r>
              <a:rPr lang="ro-RO" dirty="0" smtClean="0"/>
              <a:t> </a:t>
            </a:r>
            <a:r>
              <a:rPr lang="ro-RO" dirty="0" err="1" smtClean="0"/>
              <a:t>Sunteţi</a:t>
            </a:r>
            <a:r>
              <a:rPr lang="ro-RO" dirty="0" smtClean="0"/>
              <a:t> atent permanent la temă </a:t>
            </a:r>
            <a:r>
              <a:rPr lang="ro-RO" dirty="0" err="1" smtClean="0"/>
              <a:t>şi</a:t>
            </a:r>
            <a:r>
              <a:rPr lang="ro-RO" dirty="0" smtClean="0"/>
              <a:t> </a:t>
            </a:r>
            <a:r>
              <a:rPr lang="ro-RO" dirty="0" err="1" smtClean="0"/>
              <a:t>urmăriţi</a:t>
            </a:r>
            <a:r>
              <a:rPr lang="ro-RO" dirty="0" smtClean="0"/>
              <a:t> logica ideilor prezentate? </a:t>
            </a:r>
          </a:p>
          <a:p>
            <a:pPr marL="514350" indent="-514350">
              <a:buAutoNum type="alphaLcPeriod"/>
            </a:pPr>
            <a:r>
              <a:rPr lang="ro-RO" dirty="0" smtClean="0"/>
              <a:t> </a:t>
            </a:r>
            <a:r>
              <a:rPr lang="ro-RO" dirty="0" err="1" smtClean="0"/>
              <a:t>Încercaţi</a:t>
            </a:r>
            <a:r>
              <a:rPr lang="ro-RO" dirty="0" smtClean="0"/>
              <a:t> să </a:t>
            </a:r>
            <a:r>
              <a:rPr lang="ro-RO" dirty="0" err="1" smtClean="0"/>
              <a:t>înţelegeţi</a:t>
            </a:r>
            <a:r>
              <a:rPr lang="ro-RO" dirty="0" smtClean="0"/>
              <a:t> logica </a:t>
            </a:r>
            <a:r>
              <a:rPr lang="ro-RO" dirty="0" err="1" smtClean="0"/>
              <a:t>şi</a:t>
            </a:r>
            <a:r>
              <a:rPr lang="ro-RO" dirty="0" smtClean="0"/>
              <a:t> </a:t>
            </a:r>
            <a:r>
              <a:rPr lang="ro-RO" dirty="0" err="1" smtClean="0"/>
              <a:t>raţionamentele</a:t>
            </a:r>
            <a:r>
              <a:rPr lang="ro-RO" dirty="0" smtClean="0"/>
              <a:t> celor ce s-au spus? </a:t>
            </a:r>
          </a:p>
          <a:p>
            <a:pPr marL="514350" indent="-514350">
              <a:buAutoNum type="alphaLcPeriod"/>
            </a:pPr>
            <a:r>
              <a:rPr lang="ro-RO" dirty="0" smtClean="0"/>
              <a:t> Vă </a:t>
            </a:r>
            <a:r>
              <a:rPr lang="ro-RO" dirty="0" err="1" smtClean="0"/>
              <a:t>pierdeţi</a:t>
            </a:r>
            <a:r>
              <a:rPr lang="ro-RO" dirty="0" smtClean="0"/>
              <a:t> răbdarea când </a:t>
            </a:r>
            <a:r>
              <a:rPr lang="ro-RO" dirty="0" err="1" smtClean="0"/>
              <a:t>auziţi</a:t>
            </a:r>
            <a:r>
              <a:rPr lang="ro-RO" dirty="0" smtClean="0"/>
              <a:t> o părere pe care o </a:t>
            </a:r>
            <a:r>
              <a:rPr lang="ro-RO" dirty="0" err="1" smtClean="0"/>
              <a:t>consideraţi</a:t>
            </a:r>
            <a:r>
              <a:rPr lang="ro-RO" dirty="0" smtClean="0"/>
              <a:t> </a:t>
            </a:r>
            <a:r>
              <a:rPr lang="ro-RO" dirty="0" err="1" smtClean="0"/>
              <a:t>greşită</a:t>
            </a:r>
            <a:r>
              <a:rPr lang="ro-RO" dirty="0" smtClean="0"/>
              <a:t>?</a:t>
            </a:r>
          </a:p>
          <a:p>
            <a:pPr marL="514350" indent="-514350">
              <a:buAutoNum type="alphaLcPeriod"/>
            </a:pPr>
            <a:r>
              <a:rPr lang="ro-RO" dirty="0" smtClean="0"/>
              <a:t> În </a:t>
            </a:r>
            <a:r>
              <a:rPr lang="ro-RO" dirty="0" err="1" smtClean="0"/>
              <a:t>discuţii</a:t>
            </a:r>
            <a:r>
              <a:rPr lang="ro-RO" dirty="0" smtClean="0"/>
              <a:t>, </a:t>
            </a:r>
            <a:r>
              <a:rPr lang="ro-RO" dirty="0" err="1" smtClean="0"/>
              <a:t>permiteţi</a:t>
            </a:r>
            <a:r>
              <a:rPr lang="ro-RO" dirty="0" smtClean="0"/>
              <a:t> interlocutorului să aibă ultimul cuvânt? </a:t>
            </a:r>
          </a:p>
          <a:p>
            <a:pPr marL="514350" indent="-514350">
              <a:buAutoNum type="alphaLcPeriod"/>
            </a:pPr>
            <a:r>
              <a:rPr lang="ro-RO" dirty="0" smtClean="0"/>
              <a:t> </a:t>
            </a:r>
            <a:r>
              <a:rPr lang="ro-RO" dirty="0" err="1" smtClean="0"/>
              <a:t>Încercaţi</a:t>
            </a:r>
            <a:r>
              <a:rPr lang="ro-RO" dirty="0" smtClean="0"/>
              <a:t> să </a:t>
            </a:r>
            <a:r>
              <a:rPr lang="ro-RO" dirty="0" err="1" smtClean="0"/>
              <a:t>fiţi</a:t>
            </a:r>
            <a:r>
              <a:rPr lang="ro-RO" dirty="0" smtClean="0"/>
              <a:t> sigur că </a:t>
            </a:r>
            <a:r>
              <a:rPr lang="ro-RO" dirty="0" err="1" smtClean="0"/>
              <a:t>luaţi</a:t>
            </a:r>
            <a:r>
              <a:rPr lang="ro-RO" dirty="0" smtClean="0"/>
              <a:t> în considerare </a:t>
            </a:r>
            <a:r>
              <a:rPr lang="ro-RO" dirty="0" err="1" smtClean="0"/>
              <a:t>şi</a:t>
            </a:r>
            <a:r>
              <a:rPr lang="ro-RO" dirty="0" smtClean="0"/>
              <a:t> punctul de vedere al celeilalte persoane, înainte de a comenta, a răspunde sau a respinge ceea ce vi s-a prezentat? </a:t>
            </a: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137" y="3838291"/>
            <a:ext cx="2497540" cy="148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00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729018" y="136479"/>
            <a:ext cx="10515600" cy="5235268"/>
          </a:xfrm>
        </p:spPr>
        <p:txBody>
          <a:bodyPr/>
          <a:lstStyle/>
          <a:p>
            <a:pPr marL="0" indent="0">
              <a:buNone/>
            </a:pPr>
            <a:r>
              <a:rPr lang="ro-RO" dirty="0" smtClean="0"/>
              <a:t>2. </a:t>
            </a:r>
            <a:r>
              <a:rPr lang="ro-RO" b="1" dirty="0" smtClean="0"/>
              <a:t>Cum comunicați </a:t>
            </a:r>
            <a:r>
              <a:rPr lang="ro-RO" dirty="0" smtClean="0"/>
              <a:t>? </a:t>
            </a:r>
            <a:r>
              <a:rPr lang="ro-RO" dirty="0" err="1" smtClean="0"/>
              <a:t>Citiţi</a:t>
            </a:r>
            <a:r>
              <a:rPr lang="ro-RO" dirty="0" smtClean="0"/>
              <a:t> următoarele </a:t>
            </a:r>
            <a:r>
              <a:rPr lang="ro-RO" dirty="0" err="1" smtClean="0"/>
              <a:t>enunţuri</a:t>
            </a:r>
            <a:r>
              <a:rPr lang="ro-RO" dirty="0" smtClean="0"/>
              <a:t>. </a:t>
            </a:r>
            <a:r>
              <a:rPr lang="ro-RO" dirty="0" err="1" smtClean="0"/>
              <a:t>Apreciaţi</a:t>
            </a:r>
            <a:r>
              <a:rPr lang="ro-RO" dirty="0" smtClean="0"/>
              <a:t> dacă sunt adevărate sau false </a:t>
            </a:r>
            <a:r>
              <a:rPr lang="ro-RO" dirty="0" err="1" smtClean="0"/>
              <a:t>şi</a:t>
            </a:r>
            <a:r>
              <a:rPr lang="ro-RO" dirty="0" smtClean="0"/>
              <a:t> </a:t>
            </a:r>
            <a:r>
              <a:rPr lang="ro-RO" dirty="0" err="1" smtClean="0"/>
              <a:t>notaţi</a:t>
            </a:r>
            <a:r>
              <a:rPr lang="ro-RO" dirty="0" smtClean="0"/>
              <a:t> argumentul care susține  alegerea făcută. </a:t>
            </a:r>
          </a:p>
          <a:p>
            <a:endParaRPr lang="ro-RO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04165"/>
              </p:ext>
            </p:extLst>
          </p:nvPr>
        </p:nvGraphicFramePr>
        <p:xfrm>
          <a:off x="1766229" y="1269242"/>
          <a:ext cx="9984493" cy="5112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410"/>
                <a:gridCol w="1321961"/>
                <a:gridCol w="818866"/>
                <a:gridCol w="2702256"/>
              </a:tblGrid>
              <a:tr h="718301">
                <a:tc>
                  <a:txBody>
                    <a:bodyPr/>
                    <a:lstStyle/>
                    <a:p>
                      <a:r>
                        <a:rPr lang="ro-RO" dirty="0" smtClean="0"/>
                        <a:t>Enunțul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 smtClean="0"/>
                        <a:t>Adevărat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 smtClean="0"/>
                        <a:t>Fals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 smtClean="0"/>
                        <a:t>Argument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1. Capacitatea de a asculta este o calitate</a:t>
                      </a:r>
                    </a:p>
                    <a:p>
                      <a:r>
                        <a:rPr lang="ro-RO" dirty="0" smtClean="0"/>
                        <a:t>înnăscută. 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2.</a:t>
                      </a:r>
                      <a:r>
                        <a:rPr lang="es-ES" dirty="0" smtClean="0"/>
                        <a:t> Ascultarea este un proces pasiv. 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3. Vorbitorul nu trebuie întrerupt ce cel</a:t>
                      </a:r>
                    </a:p>
                    <a:p>
                      <a:r>
                        <a:rPr lang="ro-RO" dirty="0" smtClean="0"/>
                        <a:t>care-l ascultă. 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4. Dacă </a:t>
                      </a:r>
                      <a:r>
                        <a:rPr lang="ro-RO" dirty="0" err="1" smtClean="0"/>
                        <a:t>aţi</a:t>
                      </a:r>
                      <a:r>
                        <a:rPr lang="ro-RO" dirty="0" smtClean="0"/>
                        <a:t> </a:t>
                      </a:r>
                      <a:r>
                        <a:rPr lang="ro-RO" dirty="0" err="1" smtClean="0"/>
                        <a:t>înţeles</a:t>
                      </a:r>
                      <a:r>
                        <a:rPr lang="ro-RO" dirty="0" smtClean="0"/>
                        <a:t> ideea, nu mai este nevoie să-l </a:t>
                      </a:r>
                      <a:r>
                        <a:rPr lang="ro-RO" dirty="0" err="1" smtClean="0"/>
                        <a:t>asculţi</a:t>
                      </a:r>
                      <a:r>
                        <a:rPr lang="ro-RO" dirty="0" smtClean="0"/>
                        <a:t> cu </a:t>
                      </a:r>
                      <a:r>
                        <a:rPr lang="ro-RO" dirty="0" err="1" smtClean="0"/>
                        <a:t>atenţie</a:t>
                      </a:r>
                      <a:r>
                        <a:rPr lang="ro-RO" dirty="0" smtClean="0"/>
                        <a:t> în continuare pe vorbitor.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5. Verbele a asculta </a:t>
                      </a:r>
                      <a:r>
                        <a:rPr lang="ro-RO" dirty="0" err="1" smtClean="0"/>
                        <a:t>şi</a:t>
                      </a:r>
                      <a:r>
                        <a:rPr lang="ro-RO" dirty="0" smtClean="0"/>
                        <a:t> a auzi sunt </a:t>
                      </a:r>
                      <a:r>
                        <a:rPr lang="ro-RO" dirty="0" err="1" smtClean="0"/>
                        <a:t>sinomime</a:t>
                      </a:r>
                      <a:r>
                        <a:rPr lang="ro-RO" dirty="0" smtClean="0"/>
                        <a:t>.</a:t>
                      </a:r>
                    </a:p>
                    <a:p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6. Este nepoliticos să </a:t>
                      </a:r>
                      <a:r>
                        <a:rPr lang="ro-RO" dirty="0" err="1" smtClean="0"/>
                        <a:t>luaţi</a:t>
                      </a:r>
                      <a:r>
                        <a:rPr lang="ro-RO" dirty="0" smtClean="0"/>
                        <a:t> </a:t>
                      </a:r>
                      <a:r>
                        <a:rPr lang="ro-RO" dirty="0" err="1" smtClean="0"/>
                        <a:t>notiţe</a:t>
                      </a:r>
                      <a:r>
                        <a:rPr lang="ro-RO" dirty="0" smtClean="0"/>
                        <a:t> când cineva vă </a:t>
                      </a:r>
                      <a:r>
                        <a:rPr lang="ro-RO" dirty="0" err="1" smtClean="0"/>
                        <a:t>vorbeşte</a:t>
                      </a:r>
                      <a:r>
                        <a:rPr lang="ro-RO" dirty="0" smtClean="0"/>
                        <a:t>. Este ca </a:t>
                      </a:r>
                      <a:r>
                        <a:rPr lang="ro-RO" dirty="0" err="1" smtClean="0"/>
                        <a:t>şi</a:t>
                      </a:r>
                      <a:r>
                        <a:rPr lang="ro-RO" dirty="0" smtClean="0"/>
                        <a:t> când nu îi </a:t>
                      </a:r>
                      <a:r>
                        <a:rPr lang="ro-RO" dirty="0" err="1" smtClean="0"/>
                        <a:t>acordaţi</a:t>
                      </a:r>
                      <a:r>
                        <a:rPr lang="ro-RO" dirty="0" smtClean="0"/>
                        <a:t> respect, iar interlocutorul crede că celălalt ia </a:t>
                      </a:r>
                      <a:r>
                        <a:rPr lang="ro-RO" dirty="0" err="1" smtClean="0"/>
                        <a:t>notiţelor</a:t>
                      </a:r>
                      <a:r>
                        <a:rPr lang="ro-RO" dirty="0" smtClean="0"/>
                        <a:t> pentru a-i evita privirea. 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9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242296"/>
            <a:ext cx="10515600" cy="617514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Bariere în comunicare</a:t>
            </a:r>
            <a:endParaRPr lang="ro-RO" sz="2800" b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1160059"/>
            <a:ext cx="10515600" cy="5057847"/>
          </a:xfrm>
        </p:spPr>
        <p:txBody>
          <a:bodyPr>
            <a:normAutofit/>
          </a:bodyPr>
          <a:lstStyle/>
          <a:p>
            <a:r>
              <a:rPr lang="ro-RO" dirty="0"/>
              <a:t>Principalele </a:t>
            </a:r>
            <a:r>
              <a:rPr lang="ro-RO" b="1" dirty="0"/>
              <a:t>bariere umane in cadrul unei </a:t>
            </a:r>
            <a:r>
              <a:rPr lang="ro-RO" b="1" dirty="0" err="1"/>
              <a:t>comunicari</a:t>
            </a:r>
            <a:r>
              <a:rPr lang="ro-RO" b="1" dirty="0"/>
              <a:t> eficiente</a:t>
            </a:r>
            <a:r>
              <a:rPr lang="ro-RO" dirty="0"/>
              <a:t> sunt :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/>
              <a:t>fizice</a:t>
            </a:r>
            <a:r>
              <a:rPr lang="ro-RO" dirty="0"/>
              <a:t>: deficiente verbale, acustice, amplasament, lumina, temperatura, ora din zi, durata </a:t>
            </a:r>
            <a:r>
              <a:rPr lang="ro-RO" dirty="0" smtClean="0"/>
              <a:t>întâlnirii</a:t>
            </a:r>
            <a:r>
              <a:rPr lang="ro-RO" dirty="0"/>
              <a:t>, </a:t>
            </a:r>
            <a:r>
              <a:rPr lang="ro-RO" dirty="0" smtClean="0"/>
              <a:t>etc;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/>
              <a:t>semantice</a:t>
            </a:r>
            <a:r>
              <a:rPr lang="ro-RO" dirty="0"/>
              <a:t>: vocabular, gramatica, sintaxa, </a:t>
            </a:r>
            <a:r>
              <a:rPr lang="ro-RO" dirty="0" smtClean="0"/>
              <a:t>conotații emoționale </a:t>
            </a:r>
            <a:r>
              <a:rPr lang="ro-RO" dirty="0"/>
              <a:t>ale unor </a:t>
            </a:r>
            <a:r>
              <a:rPr lang="ro-RO" dirty="0" smtClean="0"/>
              <a:t>cuvinte;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/>
              <a:t>determinate de factori interni</a:t>
            </a:r>
            <a:r>
              <a:rPr lang="ro-RO" dirty="0"/>
              <a:t>: implicare </a:t>
            </a:r>
            <a:r>
              <a:rPr lang="ro-RO" dirty="0" smtClean="0"/>
              <a:t>pozitivă; </a:t>
            </a:r>
            <a:r>
              <a:rPr lang="ro-RO" dirty="0"/>
              <a:t>implicare </a:t>
            </a:r>
            <a:r>
              <a:rPr lang="ro-RO" dirty="0" smtClean="0"/>
              <a:t>negativă, frica;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 smtClean="0"/>
              <a:t>diferențele </a:t>
            </a:r>
            <a:r>
              <a:rPr lang="ro-RO" b="1" dirty="0"/>
              <a:t>de </a:t>
            </a:r>
            <a:r>
              <a:rPr lang="ro-RO" b="1" dirty="0" smtClean="0"/>
              <a:t>percepție </a:t>
            </a:r>
            <a:r>
              <a:rPr lang="ro-RO" dirty="0" smtClean="0"/>
              <a:t>a mesajului transmis;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 smtClean="0"/>
              <a:t>formularea de concluzii grăbite </a:t>
            </a:r>
            <a:r>
              <a:rPr lang="ro-RO" dirty="0" smtClean="0"/>
              <a:t>înainte de a se finaliza comunicarea;</a:t>
            </a:r>
            <a:br>
              <a:rPr lang="ro-RO" dirty="0" smtClean="0"/>
            </a:br>
            <a:r>
              <a:rPr lang="ro-RO" dirty="0"/>
              <a:t>– lipsa de </a:t>
            </a:r>
            <a:r>
              <a:rPr lang="ro-RO" dirty="0" err="1" smtClean="0"/>
              <a:t>cunoaștințe</a:t>
            </a:r>
            <a:r>
              <a:rPr lang="ro-RO" dirty="0" smtClean="0"/>
              <a:t> necesare înțelegerii mesajului primit;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/>
              <a:t>lipsa de interes </a:t>
            </a:r>
            <a:r>
              <a:rPr lang="ro-RO" dirty="0"/>
              <a:t>(una din cele mai mari bariere </a:t>
            </a:r>
            <a:r>
              <a:rPr lang="ro-RO" dirty="0" smtClean="0"/>
              <a:t>care trebuie să fie depășită </a:t>
            </a:r>
            <a:r>
              <a:rPr lang="ro-RO" dirty="0"/>
              <a:t>este lipsa de interes a interlocutorului </a:t>
            </a:r>
            <a:r>
              <a:rPr lang="ro-RO" dirty="0" smtClean="0"/>
              <a:t>față </a:t>
            </a:r>
            <a:r>
              <a:rPr lang="ro-RO" dirty="0"/>
              <a:t>de </a:t>
            </a:r>
            <a:r>
              <a:rPr lang="ro-RO" dirty="0" err="1" smtClean="0"/>
              <a:t>mesajult</a:t>
            </a:r>
            <a:r>
              <a:rPr lang="ro-RO" dirty="0" smtClean="0"/>
              <a:t> </a:t>
            </a:r>
            <a:r>
              <a:rPr lang="ro-RO" dirty="0" err="1" smtClean="0"/>
              <a:t>ransmis</a:t>
            </a:r>
            <a:r>
              <a:rPr lang="ro-RO" dirty="0" smtClean="0"/>
              <a:t> de emițător);</a:t>
            </a:r>
            <a:br>
              <a:rPr lang="ro-RO" dirty="0" smtClean="0"/>
            </a:br>
            <a:r>
              <a:rPr lang="ro-RO" b="1" dirty="0"/>
              <a:t>– </a:t>
            </a:r>
            <a:r>
              <a:rPr lang="ro-RO" b="1" dirty="0" smtClean="0"/>
              <a:t>emoții </a:t>
            </a:r>
            <a:r>
              <a:rPr lang="ro-RO" dirty="0"/>
              <a:t>(</a:t>
            </a:r>
            <a:r>
              <a:rPr lang="ro-RO" dirty="0" smtClean="0"/>
              <a:t>emoția puternică poate genera  blocarea </a:t>
            </a:r>
            <a:r>
              <a:rPr lang="ro-RO" dirty="0"/>
              <a:t>aproape </a:t>
            </a:r>
            <a:r>
              <a:rPr lang="ro-RO" dirty="0" smtClean="0"/>
              <a:t>completă </a:t>
            </a:r>
            <a:r>
              <a:rPr lang="ro-RO" dirty="0"/>
              <a:t>a </a:t>
            </a:r>
            <a:r>
              <a:rPr lang="ro-RO" dirty="0" smtClean="0"/>
              <a:t>comunicării);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/>
              <a:t>blocajul </a:t>
            </a:r>
            <a:r>
              <a:rPr lang="ro-RO" b="1" dirty="0" smtClean="0"/>
              <a:t>psihic </a:t>
            </a:r>
            <a:r>
              <a:rPr lang="ro-RO" dirty="0" smtClean="0"/>
              <a:t>este acel moment de </a:t>
            </a:r>
            <a:r>
              <a:rPr lang="ro-RO" dirty="0"/>
              <a:t>î</a:t>
            </a:r>
            <a:r>
              <a:rPr lang="ro-RO" dirty="0" smtClean="0"/>
              <a:t>ntrerupere a comunicării cauzat de suprasolicitare (emoțională, fizică, intelectuală) sau șoc ;</a:t>
            </a:r>
            <a:br>
              <a:rPr lang="ro-RO" dirty="0" smtClean="0"/>
            </a:br>
            <a:r>
              <a:rPr lang="ro-RO" dirty="0"/>
              <a:t>– </a:t>
            </a:r>
            <a:r>
              <a:rPr lang="ro-RO" b="1" dirty="0" smtClean="0"/>
              <a:t>tracul sau timiditatea </a:t>
            </a:r>
            <a:r>
              <a:rPr lang="ro-RO" dirty="0" smtClean="0"/>
              <a:t>(</a:t>
            </a:r>
            <a:r>
              <a:rPr lang="it-IT" dirty="0" smtClean="0"/>
              <a:t>Tracul reprezinta o stare de emotivitate accentuat</a:t>
            </a:r>
            <a:r>
              <a:rPr lang="ro-RO" dirty="0" smtClean="0"/>
              <a:t>ă</a:t>
            </a:r>
            <a:r>
              <a:rPr lang="it-IT" dirty="0" smtClean="0"/>
              <a:t> de care sunt cuprin</a:t>
            </a:r>
            <a:r>
              <a:rPr lang="ro-RO" dirty="0" smtClean="0"/>
              <a:t>ș</a:t>
            </a:r>
            <a:r>
              <a:rPr lang="it-IT" dirty="0" smtClean="0"/>
              <a:t>i </a:t>
            </a:r>
            <a:r>
              <a:rPr lang="ro-RO" dirty="0" smtClean="0"/>
              <a:t>unii</a:t>
            </a:r>
            <a:r>
              <a:rPr lang="it-IT" dirty="0" smtClean="0"/>
              <a:t> elevi la apari</a:t>
            </a:r>
            <a:r>
              <a:rPr lang="ro-RO" dirty="0" smtClean="0"/>
              <a:t>ț</a:t>
            </a:r>
            <a:r>
              <a:rPr lang="it-IT" dirty="0" smtClean="0"/>
              <a:t>ia lor </a:t>
            </a:r>
            <a:r>
              <a:rPr lang="ro-RO" dirty="0" smtClean="0"/>
              <a:t>î</a:t>
            </a:r>
            <a:r>
              <a:rPr lang="it-IT" dirty="0" smtClean="0"/>
              <a:t>n fa</a:t>
            </a:r>
            <a:r>
              <a:rPr lang="ro-RO" dirty="0" smtClean="0"/>
              <a:t>ț</a:t>
            </a:r>
            <a:r>
              <a:rPr lang="it-IT" dirty="0" smtClean="0"/>
              <a:t>a unui public</a:t>
            </a:r>
            <a:r>
              <a:rPr lang="ro-RO" dirty="0" smtClean="0"/>
              <a:t>)</a:t>
            </a:r>
            <a:r>
              <a:rPr lang="it-IT" dirty="0" smtClean="0"/>
              <a:t>.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281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255944"/>
            <a:ext cx="10515600" cy="767638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Obstacole în calea unei comunic</a:t>
            </a:r>
            <a:r>
              <a:rPr lang="ro-RO" sz="2800" b="1" dirty="0" smtClean="0"/>
              <a:t>ă</a:t>
            </a:r>
            <a:r>
              <a:rPr lang="it-IT" sz="2800" b="1" dirty="0" smtClean="0"/>
              <a:t>ri </a:t>
            </a:r>
            <a:r>
              <a:rPr lang="ro-RO" sz="2800" b="1" dirty="0" smtClean="0"/>
              <a:t>profesionale </a:t>
            </a:r>
            <a:r>
              <a:rPr lang="it-IT" sz="2800" b="1" dirty="0" smtClean="0"/>
              <a:t>eficiente</a:t>
            </a:r>
            <a:endParaRPr lang="ro-RO" sz="2800" b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1228298"/>
            <a:ext cx="10515600" cy="4880426"/>
          </a:xfrm>
        </p:spPr>
        <p:txBody>
          <a:bodyPr numCol="2">
            <a:normAutofit fontScale="92500" lnSpcReduction="10000"/>
          </a:bodyPr>
          <a:lstStyle/>
          <a:p>
            <a:r>
              <a:rPr lang="it-IT" b="1" dirty="0" smtClean="0"/>
              <a:t>Obstacole</a:t>
            </a:r>
            <a:r>
              <a:rPr lang="ro-RO" b="1" dirty="0" smtClean="0"/>
              <a:t>le</a:t>
            </a:r>
            <a:r>
              <a:rPr lang="it-IT" b="1" dirty="0" smtClean="0"/>
              <a:t> </a:t>
            </a:r>
            <a:r>
              <a:rPr lang="it-IT" dirty="0" smtClean="0"/>
              <a:t>în calea unei comunic</a:t>
            </a:r>
            <a:r>
              <a:rPr lang="ro-RO" dirty="0" smtClean="0"/>
              <a:t>ă</a:t>
            </a:r>
            <a:r>
              <a:rPr lang="it-IT" dirty="0" smtClean="0"/>
              <a:t>ri eficiente </a:t>
            </a:r>
            <a:r>
              <a:rPr lang="it-IT" b="1" dirty="0" smtClean="0"/>
              <a:t>generate de manageri</a:t>
            </a:r>
            <a:r>
              <a:rPr lang="ro-RO" b="1" dirty="0" smtClean="0"/>
              <a:t> </a:t>
            </a:r>
            <a:r>
              <a:rPr lang="ro-RO" dirty="0" smtClean="0"/>
              <a:t>sunt:</a:t>
            </a:r>
            <a:endParaRPr lang="it-IT" dirty="0" smtClean="0"/>
          </a:p>
          <a:p>
            <a:pPr marL="514350" indent="-514350">
              <a:buAutoNum type="alphaLcParenR"/>
            </a:pPr>
            <a:r>
              <a:rPr lang="ro-RO" dirty="0"/>
              <a:t>d</a:t>
            </a:r>
            <a:r>
              <a:rPr lang="it-IT" dirty="0" smtClean="0"/>
              <a:t>ificult</a:t>
            </a:r>
            <a:r>
              <a:rPr lang="ro-RO" dirty="0" err="1" smtClean="0"/>
              <a:t>ăț</a:t>
            </a:r>
            <a:r>
              <a:rPr lang="it-IT" dirty="0" smtClean="0"/>
              <a:t>i în capacitatea de transmitere a informa</a:t>
            </a:r>
            <a:r>
              <a:rPr lang="ro-RO" dirty="0" smtClean="0"/>
              <a:t>ț</a:t>
            </a:r>
            <a:r>
              <a:rPr lang="it-IT" dirty="0" smtClean="0"/>
              <a:t>iilor </a:t>
            </a:r>
            <a:r>
              <a:rPr lang="ro-RO" dirty="0" smtClean="0"/>
              <a:t>către angajați;</a:t>
            </a:r>
          </a:p>
          <a:p>
            <a:pPr marL="514350" indent="-514350">
              <a:buAutoNum type="alphaLcParenR"/>
            </a:pPr>
            <a:r>
              <a:rPr lang="ro-RO" dirty="0" smtClean="0"/>
              <a:t> capacitatea redusă de ascultare sau ascultarea incorectă a mesajelor transmise de angajați.</a:t>
            </a:r>
          </a:p>
          <a:p>
            <a:pPr marL="0" indent="0">
              <a:buNone/>
            </a:pPr>
            <a:endParaRPr lang="ro-RO" dirty="0"/>
          </a:p>
          <a:p>
            <a:pPr marL="514350" indent="-514350">
              <a:buAutoNum type="alphaLcParenR"/>
            </a:pPr>
            <a:endParaRPr lang="ro-RO" dirty="0" smtClean="0"/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  <a:p>
            <a:pPr marL="514350" indent="-514350">
              <a:buAutoNum type="alphaLcParenR"/>
            </a:pPr>
            <a:endParaRPr lang="ro-RO" dirty="0" smtClean="0"/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 smtClean="0"/>
          </a:p>
          <a:p>
            <a:r>
              <a:rPr lang="it-IT" b="1" dirty="0" smtClean="0"/>
              <a:t>Obstacolele </a:t>
            </a:r>
            <a:r>
              <a:rPr lang="it-IT" dirty="0" smtClean="0"/>
              <a:t>în calea unei comunicări eficiente </a:t>
            </a:r>
            <a:r>
              <a:rPr lang="it-IT" b="1" dirty="0" smtClean="0"/>
              <a:t>generate de </a:t>
            </a:r>
            <a:r>
              <a:rPr lang="ro-RO" b="1" dirty="0" smtClean="0"/>
              <a:t>salariați</a:t>
            </a:r>
            <a:r>
              <a:rPr lang="it-IT" b="1" dirty="0" smtClean="0"/>
              <a:t> </a:t>
            </a:r>
            <a:r>
              <a:rPr lang="it-IT" dirty="0" smtClean="0"/>
              <a:t>sunt :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a) rezerva subordonaților în a exprima propriile opinii de teama </a:t>
            </a:r>
            <a:r>
              <a:rPr lang="ro-RO" dirty="0" err="1" smtClean="0"/>
              <a:t>repercur-siunilor</a:t>
            </a:r>
            <a:r>
              <a:rPr lang="ro-RO" dirty="0" smtClean="0"/>
              <a:t>;</a:t>
            </a:r>
          </a:p>
          <a:p>
            <a:pPr marL="0" indent="0">
              <a:buNone/>
            </a:pPr>
            <a:r>
              <a:rPr lang="ro-RO" dirty="0" smtClean="0"/>
              <a:t>b) convingerea că problemele subordonaților nu- l interesează pe manager;</a:t>
            </a:r>
          </a:p>
          <a:p>
            <a:pPr marL="0" indent="0">
              <a:buNone/>
            </a:pPr>
            <a:r>
              <a:rPr lang="ro-RO" dirty="0" smtClean="0"/>
              <a:t>c) posibilitățile subordonaților de a comunica în timp util, informații de calitate;</a:t>
            </a:r>
          </a:p>
          <a:p>
            <a:pPr marL="0" indent="0">
              <a:buNone/>
            </a:pPr>
            <a:r>
              <a:rPr lang="ro-RO" dirty="0"/>
              <a:t>d</a:t>
            </a:r>
            <a:r>
              <a:rPr lang="ro-RO" dirty="0" smtClean="0"/>
              <a:t>) frecvența modificărilor deciziilor transmise de manageri.</a:t>
            </a:r>
            <a:endParaRPr lang="it-IT" dirty="0" smtClean="0"/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053" y="3544153"/>
            <a:ext cx="3406538" cy="2351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42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187705"/>
            <a:ext cx="10515600" cy="440092"/>
          </a:xfrm>
        </p:spPr>
        <p:txBody>
          <a:bodyPr>
            <a:normAutofit fontScale="90000"/>
          </a:bodyPr>
          <a:lstStyle/>
          <a:p>
            <a:r>
              <a:rPr lang="ro-RO" sz="2800" b="1" dirty="0" smtClean="0"/>
              <a:t>Aplicație</a:t>
            </a:r>
            <a:endParaRPr lang="ro-RO" sz="2800" b="1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775648" y="1187355"/>
            <a:ext cx="10515600" cy="5371745"/>
          </a:xfrm>
        </p:spPr>
        <p:txBody>
          <a:bodyPr/>
          <a:lstStyle/>
          <a:p>
            <a:r>
              <a:rPr lang="ro-RO" dirty="0" err="1" smtClean="0"/>
              <a:t>Completaţi</a:t>
            </a:r>
            <a:r>
              <a:rPr lang="ro-RO" dirty="0" smtClean="0"/>
              <a:t> fiecare </a:t>
            </a:r>
            <a:r>
              <a:rPr lang="ro-RO" dirty="0" err="1" smtClean="0"/>
              <a:t>propoziţie</a:t>
            </a:r>
            <a:r>
              <a:rPr lang="ro-RO" dirty="0" smtClean="0"/>
              <a:t> cu cuvântul care vi se pare cel mai potrivit dintre cele sugerate. </a:t>
            </a:r>
          </a:p>
          <a:p>
            <a:pPr marL="0" indent="0">
              <a:buNone/>
            </a:pPr>
            <a:r>
              <a:rPr lang="ro-RO" b="1" dirty="0" smtClean="0"/>
              <a:t>A</a:t>
            </a:r>
            <a:r>
              <a:rPr lang="ro-RO" dirty="0" smtClean="0"/>
              <a:t>. Ar trebui să-i răspund celuilalt într-o manieră _______</a:t>
            </a:r>
          </a:p>
          <a:p>
            <a:pPr marL="0" indent="0">
              <a:buNone/>
            </a:pPr>
            <a:r>
              <a:rPr lang="ro-RO" dirty="0" smtClean="0"/>
              <a:t> a. pozitivă, b. negativă, c. neutră </a:t>
            </a:r>
          </a:p>
          <a:p>
            <a:pPr marL="0" indent="0">
              <a:buNone/>
            </a:pPr>
            <a:r>
              <a:rPr lang="ro-RO" b="1" dirty="0" smtClean="0"/>
              <a:t>B.</a:t>
            </a:r>
            <a:r>
              <a:rPr lang="ro-RO" dirty="0" smtClean="0"/>
              <a:t> Dacă vorbesc prea _______, celălalt poate crede că sunt furios. </a:t>
            </a:r>
          </a:p>
          <a:p>
            <a:pPr marL="514350" indent="-514350">
              <a:buAutoNum type="alphaLcPeriod"/>
            </a:pPr>
            <a:r>
              <a:rPr lang="ro-RO" dirty="0" smtClean="0"/>
              <a:t>încet, b. sacadat, c. tare</a:t>
            </a:r>
          </a:p>
          <a:p>
            <a:pPr marL="0" indent="0">
              <a:buNone/>
            </a:pPr>
            <a:r>
              <a:rPr lang="ro-RO" dirty="0" smtClean="0"/>
              <a:t> </a:t>
            </a:r>
            <a:r>
              <a:rPr lang="ro-RO" b="1" dirty="0" smtClean="0"/>
              <a:t>C.</a:t>
            </a:r>
            <a:r>
              <a:rPr lang="ro-RO" dirty="0" smtClean="0"/>
              <a:t> Când repet ceva, spun de fiecare dată _______.</a:t>
            </a:r>
          </a:p>
          <a:p>
            <a:pPr marL="0" indent="0">
              <a:buNone/>
            </a:pPr>
            <a:r>
              <a:rPr lang="ro-RO" dirty="0" smtClean="0"/>
              <a:t> a. în alt mod, b. în </a:t>
            </a:r>
            <a:r>
              <a:rPr lang="ro-RO" dirty="0" err="1" smtClean="0"/>
              <a:t>acelaşi</a:t>
            </a:r>
            <a:r>
              <a:rPr lang="ro-RO" dirty="0" smtClean="0"/>
              <a:t> fel, c. cu fraze din ce în ce mai complicate</a:t>
            </a:r>
          </a:p>
          <a:p>
            <a:pPr marL="0" indent="0">
              <a:buNone/>
            </a:pPr>
            <a:r>
              <a:rPr lang="ro-RO" b="1" dirty="0"/>
              <a:t>D</a:t>
            </a:r>
            <a:r>
              <a:rPr lang="ro-RO" b="1" dirty="0" smtClean="0"/>
              <a:t>.</a:t>
            </a:r>
            <a:r>
              <a:rPr lang="ro-RO" dirty="0" smtClean="0"/>
              <a:t> Vorbesc clar </a:t>
            </a:r>
            <a:r>
              <a:rPr lang="ro-RO" dirty="0" err="1" smtClean="0"/>
              <a:t>şi</a:t>
            </a:r>
            <a:r>
              <a:rPr lang="ro-RO" dirty="0" smtClean="0"/>
              <a:t> simplu, evitând _______. </a:t>
            </a:r>
          </a:p>
          <a:p>
            <a:pPr marL="0" indent="0">
              <a:buNone/>
            </a:pPr>
            <a:r>
              <a:rPr lang="ro-RO" dirty="0" smtClean="0"/>
              <a:t>a. glumele </a:t>
            </a:r>
            <a:r>
              <a:rPr lang="ro-RO" dirty="0" err="1" smtClean="0"/>
              <a:t>şi</a:t>
            </a:r>
            <a:r>
              <a:rPr lang="ro-RO" dirty="0" smtClean="0"/>
              <a:t> eufemismele, b. abrevierile </a:t>
            </a:r>
            <a:r>
              <a:rPr lang="ro-RO" dirty="0" err="1" smtClean="0"/>
              <a:t>şi</a:t>
            </a:r>
            <a:r>
              <a:rPr lang="ro-RO" dirty="0" smtClean="0"/>
              <a:t> jargonul c. glumele, eufemismele, abrevierile și jargonul .</a:t>
            </a:r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endParaRPr lang="ro-RO" dirty="0"/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4050" y="1739095"/>
            <a:ext cx="1809750" cy="2533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836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ere">
  <a:themeElements>
    <a:clrScheme name="Roșu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dier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ier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601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Adiere</vt:lpstr>
      <vt:lpstr>Barierele în comunicare</vt:lpstr>
      <vt:lpstr>Cuprins</vt:lpstr>
      <vt:lpstr>Exerciții de consolidare: comunicarea și ascultarea eficiente</vt:lpstr>
      <vt:lpstr>PowerPoint Presentation</vt:lpstr>
      <vt:lpstr>Bariere în comunicare</vt:lpstr>
      <vt:lpstr>Obstacole în calea unei comunicări profesionale eficiente</vt:lpstr>
      <vt:lpstr>Aplicație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Barierele în comunicare</dc:title>
  <dc:creator>Dana</dc:creator>
  <cp:lastModifiedBy>Elena Cerkez</cp:lastModifiedBy>
  <cp:revision>19</cp:revision>
  <dcterms:created xsi:type="dcterms:W3CDTF">2020-04-28T12:03:33Z</dcterms:created>
  <dcterms:modified xsi:type="dcterms:W3CDTF">2020-08-12T12:17:07Z</dcterms:modified>
</cp:coreProperties>
</file>